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63" r:id="rId3"/>
    <p:sldId id="258" r:id="rId4"/>
    <p:sldId id="265" r:id="rId5"/>
    <p:sldId id="264" r:id="rId6"/>
    <p:sldId id="259" r:id="rId7"/>
    <p:sldId id="260" r:id="rId8"/>
    <p:sldId id="261" r:id="rId9"/>
    <p:sldId id="262"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EB Garamond" panose="00000500000000000000" pitchFamily="2" charset="0"/>
      <p:regular r:id="rId16"/>
      <p:bold r:id="rId17"/>
      <p:italic r:id="rId18"/>
      <p:boldItalic r:id="rId19"/>
    </p:embeddedFont>
    <p:embeddedFont>
      <p:font typeface="EB Garamond Medium" panose="00000600000000000000" pitchFamily="2" charset="0"/>
      <p:regular r:id="rId20"/>
      <p:bold r:id="rId21"/>
      <p:italic r:id="rId22"/>
      <p:boldItalic r:id="rId23"/>
    </p:embeddedFont>
    <p:embeddedFont>
      <p:font typeface="EB Garamond SemiBold" panose="00000700000000000000" pitchFamily="2" charset="0"/>
      <p:regular r:id="rId24"/>
      <p:bold r:id="rId25"/>
      <p:italic r:id="rId26"/>
      <p:boldItalic r:id="rId27"/>
    </p:embeddedFont>
    <p:embeddedFont>
      <p:font typeface="Public Sans"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0090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424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436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113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8492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28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6283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757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0" y="2726051"/>
            <a:ext cx="4673603" cy="55030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 COMMERCE”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1886857" y="5669643"/>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FOOD DELIVERY WEBSITE </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63843" y="1482078"/>
            <a:ext cx="4278764" cy="28506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Welcome to our food delivery website! We are delighted to offer you a convenient and reliable way to enjoy your favorite food from the comfort of your own home. </a:t>
            </a:r>
            <a:endParaRPr dirty="0">
              <a:latin typeface="EB Garamond Medium"/>
              <a:ea typeface="EB Garamond Medium"/>
              <a:cs typeface="EB Garamond Medium"/>
              <a:sym typeface="EB Garamond Medium"/>
            </a:endParaRPr>
          </a:p>
        </p:txBody>
      </p:sp>
      <p:graphicFrame>
        <p:nvGraphicFramePr>
          <p:cNvPr id="1842" name="Google Shape;1842;p210"/>
          <p:cNvGraphicFramePr/>
          <p:nvPr>
            <p:extLst>
              <p:ext uri="{D42A27DB-BD31-4B8C-83A1-F6EECF244321}">
                <p14:modId xmlns:p14="http://schemas.microsoft.com/office/powerpoint/2010/main" val="1420260959"/>
              </p:ext>
            </p:extLst>
          </p:nvPr>
        </p:nvGraphicFramePr>
        <p:xfrm>
          <a:off x="339174" y="2245216"/>
          <a:ext cx="4232826" cy="2803980"/>
        </p:xfrm>
        <a:graphic>
          <a:graphicData uri="http://schemas.openxmlformats.org/drawingml/2006/table">
            <a:tbl>
              <a:tblPr>
                <a:noFill/>
              </a:tblPr>
              <a:tblGrid>
                <a:gridCol w="1720420">
                  <a:extLst>
                    <a:ext uri="{9D8B030D-6E8A-4147-A177-3AD203B41FA5}">
                      <a16:colId xmlns:a16="http://schemas.microsoft.com/office/drawing/2014/main" val="20000"/>
                    </a:ext>
                  </a:extLst>
                </a:gridCol>
                <a:gridCol w="1706968">
                  <a:extLst>
                    <a:ext uri="{9D8B030D-6E8A-4147-A177-3AD203B41FA5}">
                      <a16:colId xmlns:a16="http://schemas.microsoft.com/office/drawing/2014/main" val="20001"/>
                    </a:ext>
                  </a:extLst>
                </a:gridCol>
                <a:gridCol w="805438">
                  <a:extLst>
                    <a:ext uri="{9D8B030D-6E8A-4147-A177-3AD203B41FA5}">
                      <a16:colId xmlns:a16="http://schemas.microsoft.com/office/drawing/2014/main" val="20002"/>
                    </a:ext>
                  </a:extLst>
                </a:gridCol>
              </a:tblGrid>
              <a:tr h="378128">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78128">
                <a:tc>
                  <a:txBody>
                    <a:bodyPr/>
                    <a:lstStyle/>
                    <a:p>
                      <a:pPr marL="0" lvl="0" indent="0" algn="l" rtl="0">
                        <a:spcBef>
                          <a:spcPts val="0"/>
                        </a:spcBef>
                        <a:spcAft>
                          <a:spcPts val="0"/>
                        </a:spcAft>
                        <a:buNone/>
                      </a:pPr>
                      <a:r>
                        <a:rPr lang="en-US" dirty="0">
                          <a:solidFill>
                            <a:schemeClr val="bg1"/>
                          </a:solidFill>
                        </a:rPr>
                        <a:t>2113a54251</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PARUCHURI</a:t>
                      </a:r>
                      <a:r>
                        <a:rPr lang="en-US" baseline="0" dirty="0">
                          <a:solidFill>
                            <a:schemeClr val="bg1"/>
                          </a:solidFill>
                        </a:rPr>
                        <a:t> PAVAN</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a:solidFill>
                            <a:schemeClr val="bg1"/>
                          </a:solidFill>
                        </a:rPr>
                        <a:t>A54</a:t>
                      </a:r>
                      <a:endParaRPr>
                        <a:solidFill>
                          <a:schemeClr val="bg1"/>
                        </a:solidFill>
                      </a:endParaRPr>
                    </a:p>
                  </a:txBody>
                  <a:tcPr marL="91425" marR="91425" marT="91425" marB="91425"/>
                </a:tc>
                <a:extLst>
                  <a:ext uri="{0D108BD9-81ED-4DB2-BD59-A6C34878D82A}">
                    <a16:rowId xmlns:a16="http://schemas.microsoft.com/office/drawing/2014/main" val="10001"/>
                  </a:ext>
                </a:extLst>
              </a:tr>
              <a:tr h="378128">
                <a:tc>
                  <a:txBody>
                    <a:bodyPr/>
                    <a:lstStyle/>
                    <a:p>
                      <a:pPr marL="0" lvl="0" indent="0" algn="l" rtl="0">
                        <a:spcBef>
                          <a:spcPts val="0"/>
                        </a:spcBef>
                        <a:spcAft>
                          <a:spcPts val="0"/>
                        </a:spcAft>
                        <a:buNone/>
                      </a:pPr>
                      <a:r>
                        <a:rPr lang="en-US" dirty="0">
                          <a:solidFill>
                            <a:schemeClr val="bg1"/>
                          </a:solidFill>
                        </a:rPr>
                        <a:t>2113a54289</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VISHNU</a:t>
                      </a:r>
                      <a:endParaRPr lang="en-US" baseline="0" dirty="0">
                        <a:solidFill>
                          <a:schemeClr val="bg1"/>
                        </a:solidFill>
                      </a:endParaRPr>
                    </a:p>
                    <a:p>
                      <a:pPr marL="0" lvl="0" indent="0" algn="l" rtl="0">
                        <a:spcBef>
                          <a:spcPts val="0"/>
                        </a:spcBef>
                        <a:spcAft>
                          <a:spcPts val="0"/>
                        </a:spcAft>
                        <a:buNone/>
                      </a:pPr>
                      <a:r>
                        <a:rPr lang="en-US" baseline="0" dirty="0">
                          <a:solidFill>
                            <a:schemeClr val="bg1"/>
                          </a:solidFill>
                        </a:rPr>
                        <a:t>VARDHAN D</a:t>
                      </a:r>
                      <a:endParaRPr lang="en-US" dirty="0">
                        <a:solidFill>
                          <a:schemeClr val="bg1"/>
                        </a:solidFill>
                      </a:endParaRPr>
                    </a:p>
                  </a:txBody>
                  <a:tcPr marL="91425" marR="91425" marT="91425" marB="91425"/>
                </a:tc>
                <a:tc>
                  <a:txBody>
                    <a:bodyPr/>
                    <a:lstStyle/>
                    <a:p>
                      <a:pPr marL="0" lvl="0" indent="0" algn="l" rtl="0">
                        <a:spcBef>
                          <a:spcPts val="0"/>
                        </a:spcBef>
                        <a:spcAft>
                          <a:spcPts val="0"/>
                        </a:spcAft>
                        <a:buNone/>
                      </a:pPr>
                      <a:r>
                        <a:rPr lang="en-US">
                          <a:solidFill>
                            <a:schemeClr val="bg1"/>
                          </a:solidFill>
                        </a:rPr>
                        <a:t>A54</a:t>
                      </a:r>
                      <a:endParaRPr>
                        <a:solidFill>
                          <a:schemeClr val="bg1"/>
                        </a:solidFill>
                      </a:endParaRPr>
                    </a:p>
                  </a:txBody>
                  <a:tcPr marL="91425" marR="91425" marT="91425" marB="91425"/>
                </a:tc>
                <a:extLst>
                  <a:ext uri="{0D108BD9-81ED-4DB2-BD59-A6C34878D82A}">
                    <a16:rowId xmlns:a16="http://schemas.microsoft.com/office/drawing/2014/main" val="10002"/>
                  </a:ext>
                </a:extLst>
              </a:tr>
              <a:tr h="378128">
                <a:tc>
                  <a:txBody>
                    <a:bodyPr/>
                    <a:lstStyle/>
                    <a:p>
                      <a:pPr marL="0" lvl="0" indent="0" algn="l" rtl="0">
                        <a:spcBef>
                          <a:spcPts val="0"/>
                        </a:spcBef>
                        <a:spcAft>
                          <a:spcPts val="0"/>
                        </a:spcAft>
                        <a:buNone/>
                      </a:pPr>
                      <a:r>
                        <a:rPr lang="en-US" dirty="0">
                          <a:solidFill>
                            <a:schemeClr val="bg1"/>
                          </a:solidFill>
                        </a:rPr>
                        <a:t>2113a54291</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YUVAN</a:t>
                      </a:r>
                      <a:r>
                        <a:rPr lang="en-US" baseline="0" dirty="0">
                          <a:solidFill>
                            <a:schemeClr val="bg1"/>
                          </a:solidFill>
                        </a:rPr>
                        <a:t> SAI P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a:solidFill>
                            <a:schemeClr val="bg1"/>
                          </a:solidFill>
                        </a:rPr>
                        <a:t>A54</a:t>
                      </a:r>
                      <a:endParaRPr>
                        <a:solidFill>
                          <a:schemeClr val="bg1"/>
                        </a:solidFill>
                      </a:endParaRPr>
                    </a:p>
                  </a:txBody>
                  <a:tcPr marL="91425" marR="91425" marT="91425" marB="91425"/>
                </a:tc>
                <a:extLst>
                  <a:ext uri="{0D108BD9-81ED-4DB2-BD59-A6C34878D82A}">
                    <a16:rowId xmlns:a16="http://schemas.microsoft.com/office/drawing/2014/main" val="10003"/>
                  </a:ext>
                </a:extLst>
              </a:tr>
              <a:tr h="378128">
                <a:tc>
                  <a:txBody>
                    <a:bodyPr/>
                    <a:lstStyle/>
                    <a:p>
                      <a:pPr marL="0" lvl="0" indent="0" algn="l" rtl="0">
                        <a:spcBef>
                          <a:spcPts val="0"/>
                        </a:spcBef>
                        <a:spcAft>
                          <a:spcPts val="0"/>
                        </a:spcAft>
                        <a:buNone/>
                      </a:pPr>
                      <a:r>
                        <a:rPr lang="en-US" dirty="0">
                          <a:solidFill>
                            <a:schemeClr val="bg1"/>
                          </a:solidFill>
                        </a:rPr>
                        <a:t>2113a54260</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ROUSHITH</a:t>
                      </a:r>
                      <a:r>
                        <a:rPr lang="en-US" baseline="0" dirty="0">
                          <a:solidFill>
                            <a:schemeClr val="bg1"/>
                          </a:solidFill>
                        </a:rPr>
                        <a:t> </a:t>
                      </a:r>
                      <a:r>
                        <a:rPr lang="en-US" dirty="0">
                          <a:solidFill>
                            <a:schemeClr val="bg1"/>
                          </a:solidFill>
                        </a:rPr>
                        <a:t>M</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a:solidFill>
                            <a:schemeClr val="bg1"/>
                          </a:solidFill>
                        </a:rPr>
                        <a:t>A54</a:t>
                      </a:r>
                      <a:endParaRPr>
                        <a:solidFill>
                          <a:schemeClr val="bg1"/>
                        </a:solidFill>
                      </a:endParaRPr>
                    </a:p>
                  </a:txBody>
                  <a:tcPr marL="91425" marR="91425" marT="91425" marB="91425"/>
                </a:tc>
                <a:extLst>
                  <a:ext uri="{0D108BD9-81ED-4DB2-BD59-A6C34878D82A}">
                    <a16:rowId xmlns:a16="http://schemas.microsoft.com/office/drawing/2014/main" val="10004"/>
                  </a:ext>
                </a:extLst>
              </a:tr>
              <a:tr h="378128">
                <a:tc>
                  <a:txBody>
                    <a:bodyPr/>
                    <a:lstStyle/>
                    <a:p>
                      <a:pPr marL="0" lvl="0" indent="0" algn="l" rtl="0">
                        <a:spcBef>
                          <a:spcPts val="0"/>
                        </a:spcBef>
                        <a:spcAft>
                          <a:spcPts val="0"/>
                        </a:spcAft>
                        <a:buNone/>
                      </a:pPr>
                      <a:r>
                        <a:rPr lang="en-US" dirty="0"/>
                        <a:t>2113a54281</a:t>
                      </a:r>
                      <a:endParaRPr dirty="0"/>
                    </a:p>
                  </a:txBody>
                  <a:tcPr marL="91425" marR="91425" marT="91425" marB="91425"/>
                </a:tc>
                <a:tc>
                  <a:txBody>
                    <a:bodyPr/>
                    <a:lstStyle/>
                    <a:p>
                      <a:pPr marL="0" lvl="0" indent="0" algn="l" rtl="0">
                        <a:spcBef>
                          <a:spcPts val="0"/>
                        </a:spcBef>
                        <a:spcAft>
                          <a:spcPts val="0"/>
                        </a:spcAft>
                        <a:buNone/>
                      </a:pPr>
                      <a:r>
                        <a:rPr lang="en-US" dirty="0"/>
                        <a:t>SAI SUSHANTH</a:t>
                      </a:r>
                      <a:r>
                        <a:rPr lang="en-US" baseline="0" dirty="0"/>
                        <a:t> </a:t>
                      </a:r>
                      <a:r>
                        <a:rPr lang="en-US" dirty="0"/>
                        <a:t>T</a:t>
                      </a:r>
                      <a:endParaRPr dirty="0"/>
                    </a:p>
                  </a:txBody>
                  <a:tcPr marL="91425" marR="91425" marT="91425" marB="91425"/>
                </a:tc>
                <a:tc>
                  <a:txBody>
                    <a:bodyPr/>
                    <a:lstStyle/>
                    <a:p>
                      <a:pPr marL="0" lvl="0" indent="0" algn="l" rtl="0">
                        <a:spcBef>
                          <a:spcPts val="0"/>
                        </a:spcBef>
                        <a:spcAft>
                          <a:spcPts val="0"/>
                        </a:spcAft>
                        <a:buNone/>
                      </a:pPr>
                      <a:r>
                        <a:rPr lang="en-US" dirty="0"/>
                        <a:t>A54</a:t>
                      </a:r>
                      <a:endParaRPr dirty="0"/>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4706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45779" y="555721"/>
            <a:ext cx="6891900" cy="6086929"/>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Create various Front End Programs</a:t>
            </a:r>
            <a:endParaRPr sz="16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Draw and design a uniform front end code for </a:t>
            </a:r>
            <a:r>
              <a:rPr lang="en-US" dirty="0" err="1">
                <a:solidFill>
                  <a:schemeClr val="dk1"/>
                </a:solidFill>
                <a:latin typeface="EB Garamond Medium"/>
                <a:ea typeface="EB Garamond Medium"/>
                <a:cs typeface="EB Garamond Medium"/>
                <a:sym typeface="EB Garamond Medium"/>
              </a:rPr>
              <a:t>calculaor</a:t>
            </a:r>
            <a:endParaRPr lang="en-US" dirty="0">
              <a:solidFill>
                <a:schemeClr val="dk1"/>
              </a:solidFill>
              <a:latin typeface="EB Garamond Medium"/>
              <a:ea typeface="EB Garamond Medium"/>
              <a:cs typeface="EB Garamond Medium"/>
              <a:sym typeface="EB Garamond Medium"/>
            </a:endParaRPr>
          </a:p>
          <a:p>
            <a:pPr marL="139700" lvl="0" algn="l" rtl="0">
              <a:lnSpc>
                <a:spcPct val="107916"/>
              </a:lnSpc>
              <a:spcBef>
                <a:spcPts val="0"/>
              </a:spcBef>
              <a:spcAft>
                <a:spcPts val="0"/>
              </a:spcAft>
              <a:buClr>
                <a:schemeClr val="dk1"/>
              </a:buClr>
              <a:buSzPts val="1400"/>
            </a:pPr>
            <a:r>
              <a:rPr lang="en-US" dirty="0">
                <a:solidFill>
                  <a:schemeClr val="dk1"/>
                </a:solidFill>
                <a:latin typeface="EB Garamond Medium"/>
                <a:ea typeface="EB Garamond Medium"/>
                <a:cs typeface="EB Garamond Medium"/>
                <a:sym typeface="EB Garamond Medium"/>
              </a:rPr>
              <a:t>&lt;!</a:t>
            </a:r>
            <a:r>
              <a:rPr lang="en-US" sz="1200" dirty="0">
                <a:solidFill>
                  <a:schemeClr val="dk1"/>
                </a:solidFill>
                <a:latin typeface="EB Garamond Medium"/>
                <a:ea typeface="EB Garamond Medium"/>
                <a:cs typeface="EB Garamond Medium"/>
                <a:sym typeface="EB Garamond Medium"/>
              </a:rPr>
              <a:t>DOCTYPE html&gt;
&lt;html&gt;
&lt;head&gt;
&lt;meta name=“viewport” content=“width=device-width, initial-scale=1.0”&gt;
&lt;title&gt;Calculator using </a:t>
            </a:r>
            <a:r>
              <a:rPr lang="en-US" sz="1200" dirty="0" err="1">
                <a:solidFill>
                  <a:schemeClr val="dk1"/>
                </a:solidFill>
                <a:latin typeface="EB Garamond Medium"/>
                <a:ea typeface="EB Garamond Medium"/>
                <a:cs typeface="EB Garamond Medium"/>
                <a:sym typeface="EB Garamond Medium"/>
              </a:rPr>
              <a:t>javascript</a:t>
            </a:r>
            <a:r>
              <a:rPr lang="en-US" sz="1200" dirty="0">
                <a:solidFill>
                  <a:schemeClr val="dk1"/>
                </a:solidFill>
                <a:latin typeface="EB Garamond Medium"/>
                <a:ea typeface="EB Garamond Medium"/>
                <a:cs typeface="EB Garamond Medium"/>
                <a:sym typeface="EB Garamond Medium"/>
              </a:rPr>
              <a:t> – Easy Tutorials&lt;/title&gt;
&lt;link </a:t>
            </a:r>
            <a:r>
              <a:rPr lang="en-US" sz="1200" dirty="0" err="1">
                <a:solidFill>
                  <a:schemeClr val="dk1"/>
                </a:solidFill>
                <a:latin typeface="EB Garamond Medium"/>
                <a:ea typeface="EB Garamond Medium"/>
                <a:cs typeface="EB Garamond Medium"/>
                <a:sym typeface="EB Garamond Medium"/>
              </a:rPr>
              <a:t>rel</a:t>
            </a:r>
            <a:r>
              <a:rPr lang="en-US" sz="1200" dirty="0">
                <a:solidFill>
                  <a:schemeClr val="dk1"/>
                </a:solidFill>
                <a:latin typeface="EB Garamond Medium"/>
                <a:ea typeface="EB Garamond Medium"/>
                <a:cs typeface="EB Garamond Medium"/>
                <a:sym typeface="EB Garamond Medium"/>
              </a:rPr>
              <a:t>=“stylesheet” </a:t>
            </a:r>
            <a:r>
              <a:rPr lang="en-US" sz="1200" dirty="0" err="1">
                <a:solidFill>
                  <a:schemeClr val="dk1"/>
                </a:solidFill>
                <a:latin typeface="EB Garamond Medium"/>
                <a:ea typeface="EB Garamond Medium"/>
                <a:cs typeface="EB Garamond Medium"/>
                <a:sym typeface="EB Garamond Medium"/>
              </a:rPr>
              <a:t>href</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style.css</a:t>
            </a:r>
            <a:r>
              <a:rPr lang="en-US" sz="1200" dirty="0">
                <a:solidFill>
                  <a:schemeClr val="dk1"/>
                </a:solidFill>
                <a:latin typeface="EB Garamond Medium"/>
                <a:ea typeface="EB Garamond Medium"/>
                <a:cs typeface="EB Garamond Medium"/>
                <a:sym typeface="EB Garamond Medium"/>
              </a:rPr>
              <a:t>”&gt;
&lt;/head&gt;
&lt;body&gt;
&lt;div class=“container”&gt;
&lt;div class=“calculator”&gt;
&lt;form&gt;
&lt;div class =“display”&gt;
&lt;input type=“text” name=“display”&gt;
&lt;/div&gt;
&lt;div&gt;
&lt;input type=“button” value=“AC”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 ‘ “ class= “operator”&gt;
&lt;input type=“button” value=“DE”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a:t>
            </a:r>
            <a:r>
              <a:rPr lang="en-US" sz="1200" dirty="0" err="1">
                <a:solidFill>
                  <a:schemeClr val="dk1"/>
                </a:solidFill>
                <a:latin typeface="EB Garamond Medium"/>
                <a:ea typeface="EB Garamond Medium"/>
                <a:cs typeface="EB Garamond Medium"/>
                <a:sym typeface="EB Garamond Medium"/>
              </a:rPr>
              <a:t>display.value.toString</a:t>
            </a:r>
            <a:r>
              <a:rPr lang="en-US" sz="1200" dirty="0">
                <a:solidFill>
                  <a:schemeClr val="dk1"/>
                </a:solidFill>
                <a:latin typeface="EB Garamond Medium"/>
                <a:ea typeface="EB Garamond Medium"/>
                <a:cs typeface="EB Garamond Medium"/>
                <a:sym typeface="EB Garamond Medium"/>
              </a:rPr>
              <a:t>().slice(0,-1)” class= “operator”&gt;
&lt;input type=“button” value=“.”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 “ class= “operator”&gt;
</a:t>
            </a:r>
            <a:endParaRPr sz="1200" dirty="0">
              <a:solidFill>
                <a:schemeClr val="dk1"/>
              </a:solidFill>
              <a:latin typeface="EB Garamond Medium"/>
              <a:ea typeface="EB Garamond Medium"/>
              <a:cs typeface="EB Garamond Medium"/>
              <a:sym typeface="EB Garamond Medium"/>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6EF2B7-7357-B930-13EC-C9ACB422C5BF}"/>
              </a:ext>
            </a:extLst>
          </p:cNvPr>
          <p:cNvSpPr txBox="1"/>
          <p:nvPr/>
        </p:nvSpPr>
        <p:spPr>
          <a:xfrm>
            <a:off x="517071" y="236944"/>
            <a:ext cx="8844642" cy="4669612"/>
          </a:xfrm>
          <a:prstGeom prst="rect">
            <a:avLst/>
          </a:prstGeom>
          <a:noFill/>
        </p:spPr>
        <p:txBody>
          <a:bodyPr wrap="square">
            <a:spAutoFit/>
          </a:bodyPr>
          <a:lstStyle/>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 “ class= “operator”&gt;&lt;/div&gt;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value=“7”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‘7’ “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value=“8”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‘8’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value=“9”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‘9’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 “ class= “operator”&gt;&lt;/div&gt;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value=“4”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‘4’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value=“5”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‘5’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value=“6”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‘6’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 “ class= “operator”&gt;&lt;/div&gt;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value=“1”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‘1’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value=“2”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‘2’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value=“3”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‘3’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 “ class= “operator”&gt;&lt;/div&gt;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value=“00”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‘00’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value=“0”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‘0’ “&gt;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&lt;input type="button" value="=" </a:t>
            </a:r>
            <a:r>
              <a:rPr lang="en-US" sz="1200" dirty="0" err="1">
                <a:solidFill>
                  <a:schemeClr val="dk1"/>
                </a:solidFill>
                <a:latin typeface="EB Garamond Medium"/>
                <a:ea typeface="EB Garamond Medium"/>
                <a:cs typeface="EB Garamond Medium"/>
                <a:sym typeface="EB Garamond Medium"/>
              </a:rPr>
              <a:t>onclick</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 </a:t>
            </a:r>
            <a:r>
              <a:rPr lang="en-US" sz="1200" dirty="0" err="1">
                <a:solidFill>
                  <a:schemeClr val="dk1"/>
                </a:solidFill>
                <a:latin typeface="EB Garamond Medium"/>
                <a:ea typeface="EB Garamond Medium"/>
                <a:cs typeface="EB Garamond Medium"/>
                <a:sym typeface="EB Garamond Medium"/>
              </a:rPr>
              <a:t>eval</a:t>
            </a:r>
            <a:r>
              <a:rPr lang="en-US" sz="1200" dirty="0">
                <a:solidFill>
                  <a:schemeClr val="dk1"/>
                </a:solidFill>
                <a:latin typeface="EB Garamond Medium"/>
                <a:ea typeface="EB Garamond Medium"/>
                <a:cs typeface="EB Garamond Medium"/>
                <a:sym typeface="EB Garamond Medium"/>
              </a:rPr>
              <a:t>(</a:t>
            </a:r>
            <a:r>
              <a:rPr lang="en-US" sz="1200" dirty="0" err="1">
                <a:solidFill>
                  <a:schemeClr val="dk1"/>
                </a:solidFill>
                <a:latin typeface="EB Garamond Medium"/>
                <a:ea typeface="EB Garamond Medium"/>
                <a:cs typeface="EB Garamond Medium"/>
                <a:sym typeface="EB Garamond Medium"/>
              </a:rPr>
              <a:t>display.value</a:t>
            </a:r>
            <a:r>
              <a:rPr lang="en-US" sz="1200" dirty="0">
                <a:solidFill>
                  <a:schemeClr val="dk1"/>
                </a:solidFill>
                <a:latin typeface="EB Garamond Medium"/>
                <a:ea typeface="EB Garamond Medium"/>
                <a:cs typeface="EB Garamond Medium"/>
                <a:sym typeface="EB Garamond Medium"/>
              </a:rPr>
              <a:t>)" class="equal operator"&gt;&lt;/div&gt;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&lt;/form&gt;&lt;/div&gt;&lt;/div&gt;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a:t>
            </a:r>
            <a:r>
              <a:rPr lang="en-US" sz="1200" dirty="0" err="1">
                <a:solidFill>
                  <a:schemeClr val="dk1"/>
                </a:solidFill>
                <a:latin typeface="EB Garamond Medium"/>
                <a:ea typeface="EB Garamond Medium"/>
                <a:cs typeface="EB Garamond Medium"/>
                <a:sym typeface="EB Garamond Medium"/>
              </a:rPr>
              <a:t>boby</a:t>
            </a:r>
            <a:r>
              <a:rPr lang="en-US" sz="1200" dirty="0">
                <a:solidFill>
                  <a:schemeClr val="dk1"/>
                </a:solidFill>
                <a:latin typeface="EB Garamond Medium"/>
                <a:ea typeface="EB Garamond Medium"/>
                <a:cs typeface="EB Garamond Medium"/>
                <a:sym typeface="EB Garamond Medium"/>
              </a:rPr>
              <a:t>&gt;</a:t>
            </a:r>
          </a:p>
          <a:p>
            <a:pPr marL="139700" lvl="0" algn="l" rtl="0">
              <a:lnSpc>
                <a:spcPct val="107916"/>
              </a:lnSpc>
              <a:spcBef>
                <a:spcPts val="0"/>
              </a:spcBef>
              <a:spcAft>
                <a:spcPts val="0"/>
              </a:spcAft>
              <a:buClr>
                <a:schemeClr val="dk1"/>
              </a:buClr>
              <a:buSzPts val="1400"/>
            </a:pPr>
            <a:r>
              <a:rPr lang="en-US" sz="1200" dirty="0">
                <a:solidFill>
                  <a:schemeClr val="dk1"/>
                </a:solidFill>
                <a:latin typeface="EB Garamond Medium"/>
                <a:ea typeface="EB Garamond Medium"/>
                <a:cs typeface="EB Garamond Medium"/>
                <a:sym typeface="EB Garamond Medium"/>
              </a:rPr>
              <a:t>&lt;/html&gt;</a:t>
            </a:r>
            <a:endParaRPr lang="en-US" sz="1200" dirty="0"/>
          </a:p>
        </p:txBody>
      </p:sp>
    </p:spTree>
    <p:extLst>
      <p:ext uri="{BB962C8B-B14F-4D97-AF65-F5344CB8AC3E}">
        <p14:creationId xmlns:p14="http://schemas.microsoft.com/office/powerpoint/2010/main" val="3246858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48;g2139dc51b5f_0_0">
            <a:extLst>
              <a:ext uri="{FF2B5EF4-FFF2-40B4-BE49-F238E27FC236}">
                <a16:creationId xmlns:a16="http://schemas.microsoft.com/office/drawing/2014/main" id="{11FC8647-B9B0-25AD-0B09-47BEB5328B38}"/>
              </a:ext>
            </a:extLst>
          </p:cNvPr>
          <p:cNvSpPr txBox="1">
            <a:spLocks/>
          </p:cNvSpPr>
          <p:nvPr/>
        </p:nvSpPr>
        <p:spPr>
          <a:xfrm>
            <a:off x="235451" y="3379213"/>
            <a:ext cx="7048500" cy="1144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nSpc>
                <a:spcPct val="107916"/>
              </a:lnSpc>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Get to know about concepts of project bucketing</a:t>
            </a:r>
          </a:p>
          <a:p>
            <a:pPr marL="457200" indent="-317500">
              <a:lnSpc>
                <a:spcPct val="107916"/>
              </a:lnSpc>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Knowing about various frontend development framework like angular, </a:t>
            </a:r>
            <a:r>
              <a:rPr lang="en-US" dirty="0" err="1">
                <a:solidFill>
                  <a:schemeClr val="dk1"/>
                </a:solidFill>
                <a:latin typeface="EB Garamond Medium"/>
                <a:ea typeface="EB Garamond Medium"/>
                <a:cs typeface="EB Garamond Medium"/>
                <a:sym typeface="EB Garamond Medium"/>
              </a:rPr>
              <a:t>vue,react</a:t>
            </a:r>
            <a:endParaRPr lang="en-US" dirty="0">
              <a:solidFill>
                <a:schemeClr val="dk1"/>
              </a:solidFill>
              <a:latin typeface="EB Garamond Medium"/>
              <a:ea typeface="EB Garamond Medium"/>
              <a:cs typeface="EB Garamond Medium"/>
              <a:sym typeface="EB Garamond Medium"/>
            </a:endParaRPr>
          </a:p>
          <a:p>
            <a:pPr marL="457200" indent="-317500">
              <a:lnSpc>
                <a:spcPct val="107916"/>
              </a:lnSpc>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Know about various react topics like components, props, state, life cycle etc.</a:t>
            </a:r>
          </a:p>
        </p:txBody>
      </p:sp>
      <p:sp>
        <p:nvSpPr>
          <p:cNvPr id="5" name="Google Shape;1850;g2139dc51b5f_0_0">
            <a:extLst>
              <a:ext uri="{FF2B5EF4-FFF2-40B4-BE49-F238E27FC236}">
                <a16:creationId xmlns:a16="http://schemas.microsoft.com/office/drawing/2014/main" id="{5E613B38-D292-EA40-6C34-3ECBFDCDCC2D}"/>
              </a:ext>
            </a:extLst>
          </p:cNvPr>
          <p:cNvSpPr txBox="1"/>
          <p:nvPr/>
        </p:nvSpPr>
        <p:spPr>
          <a:xfrm>
            <a:off x="445780" y="2977068"/>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2"/>
                </a:solidFill>
                <a:latin typeface="Public Sans"/>
                <a:ea typeface="Public Sans"/>
                <a:cs typeface="Public Sans"/>
                <a:sym typeface="Public Sans"/>
              </a:rPr>
              <a:t>Learning Outcome</a:t>
            </a:r>
            <a:endParaRPr sz="1400" b="0" i="0" u="none" strike="noStrike" cap="none" dirty="0">
              <a:solidFill>
                <a:srgbClr val="000000"/>
              </a:solidFill>
              <a:latin typeface="Arial"/>
              <a:ea typeface="Arial"/>
              <a:cs typeface="Arial"/>
              <a:sym typeface="Arial"/>
            </a:endParaRPr>
          </a:p>
        </p:txBody>
      </p:sp>
      <p:sp>
        <p:nvSpPr>
          <p:cNvPr id="7" name="Google Shape;1852;g2139dc51b5f_0_0">
            <a:extLst>
              <a:ext uri="{FF2B5EF4-FFF2-40B4-BE49-F238E27FC236}">
                <a16:creationId xmlns:a16="http://schemas.microsoft.com/office/drawing/2014/main" id="{024D9A6A-EEBB-F1BA-0238-EF4E4C5C1084}"/>
              </a:ext>
            </a:extLst>
          </p:cNvPr>
          <p:cNvSpPr txBox="1"/>
          <p:nvPr/>
        </p:nvSpPr>
        <p:spPr>
          <a:xfrm>
            <a:off x="445780" y="208048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a:ea typeface="EB Garamond"/>
                <a:cs typeface="EB Garamond"/>
                <a:sym typeface="EB Garamond"/>
              </a:rPr>
              <a:t>Evaluation Metric:</a:t>
            </a:r>
            <a:endParaRPr sz="1600" b="1" i="0" u="none" strike="noStrike" cap="none" dirty="0">
              <a:solidFill>
                <a:srgbClr val="0B5394"/>
              </a:solidFill>
              <a:latin typeface="EB Garamond"/>
              <a:ea typeface="EB Garamond"/>
              <a:cs typeface="EB Garamond"/>
              <a:sym typeface="EB Garamond"/>
            </a:endParaRPr>
          </a:p>
        </p:txBody>
      </p:sp>
      <p:sp>
        <p:nvSpPr>
          <p:cNvPr id="9" name="Google Shape;1849;g2139dc51b5f_0_0">
            <a:extLst>
              <a:ext uri="{FF2B5EF4-FFF2-40B4-BE49-F238E27FC236}">
                <a16:creationId xmlns:a16="http://schemas.microsoft.com/office/drawing/2014/main" id="{EE63B233-5615-9F64-077C-04E9EC3D222A}"/>
              </a:ext>
            </a:extLst>
          </p:cNvPr>
          <p:cNvSpPr txBox="1"/>
          <p:nvPr/>
        </p:nvSpPr>
        <p:spPr>
          <a:xfrm>
            <a:off x="371547" y="2399081"/>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100% Completion of the above tasks</a:t>
            </a:r>
            <a:endParaRPr sz="1400" b="0" i="0" u="none" strike="noStrike" cap="none" dirty="0">
              <a:solidFill>
                <a:srgbClr val="000000"/>
              </a:solidFill>
              <a:latin typeface="EB Garamond Medium"/>
              <a:ea typeface="EB Garamond Medium"/>
              <a:cs typeface="EB Garamond Medium"/>
              <a:sym typeface="EB Garamond Medium"/>
            </a:endParaRPr>
          </a:p>
        </p:txBody>
      </p:sp>
      <p:pic>
        <p:nvPicPr>
          <p:cNvPr id="10" name="Picture 10">
            <a:extLst>
              <a:ext uri="{FF2B5EF4-FFF2-40B4-BE49-F238E27FC236}">
                <a16:creationId xmlns:a16="http://schemas.microsoft.com/office/drawing/2014/main" id="{2BFC83F7-7D80-EF75-849E-922274B93BB8}"/>
              </a:ext>
            </a:extLst>
          </p:cNvPr>
          <p:cNvPicPr>
            <a:picLocks noChangeAspect="1"/>
          </p:cNvPicPr>
          <p:nvPr/>
        </p:nvPicPr>
        <p:blipFill>
          <a:blip r:embed="rId2"/>
          <a:stretch>
            <a:fillRect/>
          </a:stretch>
        </p:blipFill>
        <p:spPr>
          <a:xfrm>
            <a:off x="652670" y="357779"/>
            <a:ext cx="2216020" cy="1722702"/>
          </a:xfrm>
          <a:prstGeom prst="rect">
            <a:avLst/>
          </a:prstGeom>
        </p:spPr>
      </p:pic>
    </p:spTree>
    <p:extLst>
      <p:ext uri="{BB962C8B-B14F-4D97-AF65-F5344CB8AC3E}">
        <p14:creationId xmlns:p14="http://schemas.microsoft.com/office/powerpoint/2010/main" val="2916394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D53A4AA7-9CA6-4E9A-DA8A-DF800FBA1954}"/>
              </a:ext>
            </a:extLst>
          </p:cNvPr>
          <p:cNvSpPr txBox="1"/>
          <p:nvPr/>
        </p:nvSpPr>
        <p:spPr>
          <a:xfrm>
            <a:off x="707570" y="3369237"/>
            <a:ext cx="7093858" cy="1169551"/>
          </a:xfrm>
          <a:prstGeom prst="rect">
            <a:avLst/>
          </a:prstGeom>
          <a:noFill/>
        </p:spPr>
        <p:txBody>
          <a:bodyPr wrap="square">
            <a:spAutoFit/>
          </a:bodyPr>
          <a:lstStyle/>
          <a:p>
            <a:r>
              <a:rPr lang="en-US" dirty="0"/>
              <a:t>HTML calculator is used for performing basic mathematical operations like Addition, subtraction, multiplication, and </a:t>
            </a:r>
            <a:r>
              <a:rPr lang="en-US" dirty="0" err="1"/>
              <a:t>division.To</a:t>
            </a:r>
            <a:r>
              <a:rPr lang="en-US" dirty="0"/>
              <a:t> design the basic calculator, we will use HTML, CSS, and JavaScript. HTML is used to design the basic structure of the calculator. CSS styles are used to apply styles on the calculator and JavaScript is used to add the calculation functionality.</a:t>
            </a:r>
          </a:p>
        </p:txBody>
      </p:sp>
      <p:sp>
        <p:nvSpPr>
          <p:cNvPr id="5" name="TextBox 4">
            <a:extLst>
              <a:ext uri="{FF2B5EF4-FFF2-40B4-BE49-F238E27FC236}">
                <a16:creationId xmlns:a16="http://schemas.microsoft.com/office/drawing/2014/main" id="{51A2F2FF-084D-023D-7D6C-369719EC1966}"/>
              </a:ext>
            </a:extLst>
          </p:cNvPr>
          <p:cNvSpPr txBox="1"/>
          <p:nvPr/>
        </p:nvSpPr>
        <p:spPr>
          <a:xfrm>
            <a:off x="616856" y="725758"/>
            <a:ext cx="6749143" cy="2031325"/>
          </a:xfrm>
          <a:prstGeom prst="rect">
            <a:avLst/>
          </a:prstGeom>
          <a:noFill/>
        </p:spPr>
        <p:txBody>
          <a:bodyPr wrap="square">
            <a:spAutoFit/>
          </a:bodyPr>
          <a:lstStyle/>
          <a:p>
            <a:pPr marL="285750" indent="-285750">
              <a:buFont typeface="Arial" panose="020B0604020202020204" pitchFamily="34" charset="0"/>
              <a:buChar char="•"/>
            </a:pPr>
            <a:r>
              <a:rPr lang="en-US" dirty="0"/>
              <a:t>HTML structure</a:t>
            </a:r>
          </a:p>
          <a:p>
            <a:pPr marL="285750" indent="-285750">
              <a:buFont typeface="Arial" panose="020B0604020202020204" pitchFamily="34" charset="0"/>
              <a:buChar char="•"/>
            </a:pPr>
            <a:r>
              <a:rPr lang="en-US" dirty="0"/>
              <a:t>Style sheet</a:t>
            </a:r>
          </a:p>
          <a:p>
            <a:pPr marL="285750" indent="-285750">
              <a:buFont typeface="Arial" panose="020B0604020202020204" pitchFamily="34" charset="0"/>
              <a:buChar char="•"/>
            </a:pPr>
            <a:r>
              <a:rPr lang="en-US" dirty="0"/>
              <a:t>Calculator container</a:t>
            </a:r>
          </a:p>
          <a:p>
            <a:pPr marL="285750" indent="-285750">
              <a:buFont typeface="Arial" panose="020B0604020202020204" pitchFamily="34" charset="0"/>
              <a:buChar char="•"/>
            </a:pPr>
            <a:r>
              <a:rPr lang="en-US" dirty="0"/>
              <a:t>Display area</a:t>
            </a:r>
          </a:p>
          <a:p>
            <a:pPr marL="285750" indent="-285750">
              <a:buFont typeface="Arial" panose="020B0604020202020204" pitchFamily="34" charset="0"/>
              <a:buChar char="•"/>
            </a:pPr>
            <a:r>
              <a:rPr lang="en-US" dirty="0"/>
              <a:t>Number buttons</a:t>
            </a:r>
          </a:p>
          <a:p>
            <a:pPr marL="285750" indent="-285750">
              <a:buFont typeface="Arial" panose="020B0604020202020204" pitchFamily="34" charset="0"/>
              <a:buChar char="•"/>
            </a:pPr>
            <a:r>
              <a:rPr lang="en-US" dirty="0"/>
              <a:t>Operator buttons</a:t>
            </a:r>
          </a:p>
          <a:p>
            <a:pPr marL="285750" indent="-285750">
              <a:buFont typeface="Arial" panose="020B0604020202020204" pitchFamily="34" charset="0"/>
              <a:buChar char="•"/>
            </a:pPr>
            <a:r>
              <a:rPr lang="en-US" dirty="0"/>
              <a:t>Clear button</a:t>
            </a:r>
          </a:p>
          <a:p>
            <a:pPr marL="285750" indent="-285750">
              <a:buFont typeface="Arial" panose="020B0604020202020204" pitchFamily="34" charset="0"/>
              <a:buChar char="•"/>
            </a:pPr>
            <a:r>
              <a:rPr lang="en-US" dirty="0"/>
              <a:t>Equals button</a:t>
            </a:r>
          </a:p>
          <a:p>
            <a:pPr marL="285750" indent="-285750">
              <a:buFont typeface="Arial" panose="020B0604020202020204" pitchFamily="34" charset="0"/>
              <a:buChar char="•"/>
            </a:pPr>
            <a:r>
              <a:rPr lang="en-US" dirty="0"/>
              <a:t>JavaScript code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43288" y="7388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a:t>
            </a:r>
            <a:r>
              <a:rPr lang="en-US" dirty="0" err="1"/>
              <a:t>Github</a:t>
            </a:r>
            <a:endParaRPr dirty="0"/>
          </a:p>
        </p:txBody>
      </p:sp>
      <p:sp>
        <p:nvSpPr>
          <p:cNvPr id="1880" name="Google Shape;1880;p212"/>
          <p:cNvSpPr txBox="1">
            <a:spLocks noGrp="1"/>
          </p:cNvSpPr>
          <p:nvPr>
            <p:ph type="body" idx="2"/>
          </p:nvPr>
        </p:nvSpPr>
        <p:spPr>
          <a:xfrm rot="10800000" flipV="1">
            <a:off x="3941842" y="1885110"/>
            <a:ext cx="2942846" cy="584735"/>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sz="1600" b="0" i="0" dirty="0">
                <a:solidFill>
                  <a:schemeClr val="tx1"/>
                </a:solidFill>
                <a:latin typeface="EB Garamond SemiBold"/>
                <a:ea typeface="EB Garamond SemiBold"/>
                <a:cs typeface="EB Garamond SemiBold"/>
                <a:sym typeface="EB Garamond SemiBold"/>
              </a:rPr>
              <a:t>https://github.com/saisushanth-90</a:t>
            </a:r>
            <a:endParaRPr sz="1600"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853</Words>
  <Application>Microsoft Office PowerPoint</Application>
  <PresentationFormat>On-screen Show (16:9)</PresentationFormat>
  <Paragraphs>80</Paragraphs>
  <Slides>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EB Garamond</vt:lpstr>
      <vt:lpstr>EB Garamond Medium</vt:lpstr>
      <vt:lpstr>Arial</vt:lpstr>
      <vt:lpstr>EB Garamond SemiBold</vt:lpstr>
      <vt:lpstr>Public Sans</vt:lpstr>
      <vt:lpstr>Arial</vt:lpstr>
      <vt:lpstr>Noto Sans Symbols</vt:lpstr>
      <vt:lpstr>Calibri</vt:lpstr>
      <vt:lpstr>Simple Light</vt:lpstr>
      <vt:lpstr>PowerPoint Presentation</vt:lpstr>
      <vt:lpstr>FOOD DELIVERY WEBSITE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akshayaa sekar</cp:lastModifiedBy>
  <cp:revision>9</cp:revision>
  <dcterms:created xsi:type="dcterms:W3CDTF">2020-08-13T11:21:46Z</dcterms:created>
  <dcterms:modified xsi:type="dcterms:W3CDTF">2023-05-10T09:51:10Z</dcterms:modified>
</cp:coreProperties>
</file>